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6" r:id="rId1"/>
  </p:sldMasterIdLst>
  <p:sldIdLst>
    <p:sldId id="256" r:id="rId2"/>
    <p:sldId id="260" r:id="rId3"/>
    <p:sldId id="261" r:id="rId4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84" d="100"/>
          <a:sy n="84" d="100"/>
        </p:scale>
        <p:origin x="65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45610A-17B4-4656-93CF-E1D9982860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0080" y="1371599"/>
            <a:ext cx="6675120" cy="2951825"/>
          </a:xfrm>
        </p:spPr>
        <p:txBody>
          <a:bodyPr anchor="t">
            <a:normAutofit/>
          </a:bodyPr>
          <a:lstStyle>
            <a:lvl1pPr algn="l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451C80B-DFD6-415B-BA5B-E56E510CD12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0080" y="4584879"/>
            <a:ext cx="6675120" cy="1287887"/>
          </a:xfrm>
        </p:spPr>
        <p:txBody>
          <a:bodyPr anchor="b">
            <a:normAutofit/>
          </a:bodyPr>
          <a:lstStyle>
            <a:lvl1pPr marL="0" indent="0" algn="l">
              <a:lnSpc>
                <a:spcPct val="130000"/>
              </a:lnSpc>
              <a:buNone/>
              <a:defRPr sz="1800" b="1" cap="all" spc="3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A2065B-06FF-4991-9F8A-4BE25457B4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4479B-705B-4489-957E-7E8A228BDFA0}" type="datetime1">
              <a:rPr lang="en-US" smtClean="0"/>
              <a:t>3/15/2026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0DF2FA-C604-45D8-A633-11D3742EC1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EE5DA9-2D04-4850-AB9F-BD35381650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7392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5E4BB7-3F30-4C31-9BB2-8EC24FC0A1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CF4134-70F5-4EE6-88BE-49D129630C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9EABC7-C044-44DE-B303-55A0581DA1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B66AD-7C08-490A-ADA4-B47E10FB2407}" type="datetime1">
              <a:rPr lang="en-US" smtClean="0"/>
              <a:t>3/15/2026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4A63E1-5BC5-402E-9916-BAB84BCF0B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2EF915-AF64-4ECC-8B1A-B7E6A89B79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97111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31CB3635-47E1-90D8-B693-DA85A66B383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>
            <a:extLst>
              <a:ext uri="{FF2B5EF4-FFF2-40B4-BE49-F238E27FC236}">
                <a16:creationId xmlns:a16="http://schemas.microsoft.com/office/drawing/2014/main" id="{6EB09414-2AA1-4D8E-A00A-C092FBC92D9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9209219" y="640079"/>
            <a:ext cx="1811773" cy="553688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42C3A78-37C5-46D0-9DF4-CB78AF883C2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40080" y="640080"/>
            <a:ext cx="8412422" cy="553688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D8705E-925D-4F57-8268-107CE3CF4C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95027-4255-49E7-9841-CD21BCC99996}" type="datetime1">
              <a:rPr lang="en-US" smtClean="0"/>
              <a:t>3/15/2026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FE207E-070D-4EC8-A44C-21F1815FDA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5D01D1-C266-4161-A820-C084B98013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‹nº›</a:t>
            </a:fld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230604F-219C-2DEE-830E-27274CC2FE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 rot="5400000">
            <a:off x="10872154" y="1192438"/>
            <a:ext cx="97886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806372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08B246-6A68-46BE-9DBD-614FA8CF4E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E47706-8D18-4093-A7C1-F30D7543CE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C7C8FC-AAEA-4AB6-9DB5-2503F58F0E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9F774-3FA6-43B8-9241-99959C8FD463}" type="datetime1">
              <a:rPr lang="en-US" smtClean="0"/>
              <a:t>3/15/2026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B1616B-3F08-4869-A522-773C38940F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030CE6-9124-4B3A-A912-AE16B5C340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81291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71BB59B6-79B9-97F5-AC3B-DF65899D39D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6C78885-57B2-4930-BD7D-CBF916EDF1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1291366"/>
            <a:ext cx="9214884" cy="3159974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E495E4-2F8B-4CC7-88AC-A312067E60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40080" y="5018567"/>
            <a:ext cx="7907079" cy="1073889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585CC9-BAD3-4807-90BB-97DA2D6A6B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04452-5DCC-4FE2-A5C9-8A5EF6714D65}" type="datetime1">
              <a:rPr lang="en-US" smtClean="0"/>
              <a:t>3/15/2026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108CEF-165F-4D7E-9666-5CD0156B49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0EBC3D-3277-4D34-9F67-71040C21E3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‹nº›</a:t>
            </a:fld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F05EAE5-4812-F718-6D75-9627884180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716281" y="4715234"/>
            <a:ext cx="97886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657348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B477A4-4D01-45B6-9563-0BF13BA72F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E17E00-96AC-45F0-82B2-9F601E9B93C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40080" y="2633472"/>
            <a:ext cx="5212080" cy="35661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2BA30CD-95C0-427B-A571-A7D8A53278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18928" y="2633472"/>
            <a:ext cx="5212080" cy="35661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6F67CAC-53E4-44AF-BEAC-8FFB96F05A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9ABC2-0180-4F3A-A895-A85BC724D472}" type="datetime1">
              <a:rPr lang="en-US" smtClean="0"/>
              <a:t>3/15/2026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83D9F3A-E7F0-45E7-AFA8-0D4A669EC1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C5F008B-58BB-45FF-923F-5909DAB49D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64365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97B549-9E51-42E0-992A-73E7759577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79" y="1371599"/>
            <a:ext cx="10890929" cy="93975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81A5FDC-7C4B-45FB-8462-E2CE79919F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40079" y="2311352"/>
            <a:ext cx="5212080" cy="695373"/>
          </a:xfrm>
        </p:spPr>
        <p:txBody>
          <a:bodyPr anchor="b">
            <a:normAutofit/>
          </a:bodyPr>
          <a:lstStyle>
            <a:lvl1pPr marL="0" indent="0">
              <a:buNone/>
              <a:defRPr sz="1800" b="1" cap="all" spc="3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BD8B686-2E92-45B9-A3D7-9DCAA0C50B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40079" y="3006725"/>
            <a:ext cx="5212080" cy="319125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6ADB526-4A44-47B6-8D14-93202E590AA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318928" y="2311352"/>
            <a:ext cx="5212080" cy="695373"/>
          </a:xfrm>
        </p:spPr>
        <p:txBody>
          <a:bodyPr anchor="b">
            <a:normAutofit/>
          </a:bodyPr>
          <a:lstStyle>
            <a:lvl1pPr marL="0" indent="0">
              <a:buNone/>
              <a:defRPr sz="1800" b="1" cap="all" spc="3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74177CA-5C13-4311-BFD3-B98FBD942DA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318928" y="3006725"/>
            <a:ext cx="5212080" cy="319125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DEA255A-4CB5-40CA-B756-1AA5E27C20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EA9BA-4E8F-439E-BEA4-91FBA01E3F5F}" type="datetime1">
              <a:rPr lang="en-US" smtClean="0"/>
              <a:t>3/15/2026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F3072C4-10F1-49B8-B0BF-69204EDDCF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A5ACC97-44C1-4887-909B-E6732D3C1F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55254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27D313-943A-47E0-8A7A-DFFBCC297A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3AC25A7-81C8-4AA1-AD9F-C78A451FDE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5BF18-0007-481C-AA29-413124BC3EE7}" type="datetime1">
              <a:rPr lang="en-US" smtClean="0"/>
              <a:t>3/15/2026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EF54740-6022-46B2-9C55-B60E96516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89497C9-6B5E-46D6-8FE9-0A5E0CF7F9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25011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" name="Rectangle 4">
            <a:extLst>
              <a:ext uri="{FF2B5EF4-FFF2-40B4-BE49-F238E27FC236}">
                <a16:creationId xmlns:a16="http://schemas.microsoft.com/office/drawing/2014/main" id="{149F9F0F-FB8C-5565-247C-BDCC156B5CA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2740D3C-270A-401A-810C-2F86BBBB87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E9870-3748-43AD-B547-02A075CB4A1D}" type="datetime1">
              <a:rPr lang="en-US" smtClean="0"/>
              <a:t>3/15/2026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DCBE9F8-1765-4F36-A4DE-1DB136025A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790CF9E-A6C6-4873-ADBE-7A2939319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88783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08CDF8-00AD-4441-A6D5-9D7A659EB6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1371600"/>
            <a:ext cx="3859397" cy="1451723"/>
          </a:xfrm>
        </p:spPr>
        <p:txBody>
          <a:bodyPr anchor="t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C330AF-CB7E-420A-AE8A-E02E903258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36519" y="1031001"/>
            <a:ext cx="6594490" cy="5166360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43257AD-2422-4CDA-9C55-700F4B5BF25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40080" y="2972168"/>
            <a:ext cx="3859397" cy="3226826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51B7454-C1CC-46F2-A6FB-1FE786C48F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E7897-33C5-4F1A-9307-D068E37F3DC7}" type="datetime1">
              <a:rPr lang="en-US" smtClean="0"/>
              <a:t>3/15/2026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9077DBE-6CC7-421B-AB5E-341E20BD9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D6EAB8F-7526-4CDB-B782-FAD8B3E70B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6530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31647F-5A61-44C9-81DC-331C9AE5DD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1371600"/>
            <a:ext cx="3859397" cy="1451723"/>
          </a:xfrm>
        </p:spPr>
        <p:txBody>
          <a:bodyPr anchor="t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1627A0F-F1B8-49BE-A0FF-7FE16E3BDCC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937760" y="1033271"/>
            <a:ext cx="6592824" cy="516636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86D1BD6-1519-4431-9FAF-7D4F412997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40080" y="2972167"/>
            <a:ext cx="3859397" cy="32268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A587A0-353B-42C2-BA96-B1ADEDF642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171BA-CC09-47C8-A6DF-F5C5CB59CEEC}" type="datetime1">
              <a:rPr lang="en-US" smtClean="0"/>
              <a:t>3/15/2026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4D5A88E-3957-4B76-B1BE-4164029217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5F7C5FD-E56A-4C66-8F23-087F95A2FD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91058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AB4E786-7636-4278-8595-D365D28A79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79" y="1371601"/>
            <a:ext cx="10890929" cy="109728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740849-7059-4C70-992B-5304D2EE9B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40080" y="2633472"/>
            <a:ext cx="10890928" cy="35661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9FEBF6-CEA6-4332-87B3-697807571C8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4008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 cap="all" spc="300" baseline="0">
                <a:solidFill>
                  <a:schemeClr val="tx1"/>
                </a:solidFill>
              </a:defRPr>
            </a:lvl1pPr>
          </a:lstStyle>
          <a:p>
            <a:fld id="{7DA38F49-B3E2-4BF0-BEC7-C30D34ABBB8D}" type="datetime1">
              <a:rPr lang="en-US" smtClean="0"/>
              <a:t>3/15/2026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6BAF94-621C-43E1-BA0C-410A6899031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767622" y="6356350"/>
            <a:ext cx="40403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cap="all" spc="300" baseline="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7D19E5-9E16-48C9-AAE2-0C70679A8D7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807995" y="6356350"/>
            <a:ext cx="72301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cap="all" spc="300" baseline="0">
                <a:solidFill>
                  <a:schemeClr val="tx1"/>
                </a:solidFill>
              </a:defRPr>
            </a:lvl1pPr>
          </a:lstStyle>
          <a:p>
            <a:fld id="{70C12960-6E85-460F-B6E3-5B82CB31AF3D}" type="slidenum">
              <a:rPr lang="en-US" smtClean="0"/>
              <a:t>‹nº›</a:t>
            </a:fld>
            <a:endParaRPr lang="en-US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18E06E4-607B-144B-382B-AD3D06B1EE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713232" y="1031001"/>
            <a:ext cx="97886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058950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79" r:id="rId6"/>
    <p:sldLayoutId id="2147483675" r:id="rId7"/>
    <p:sldLayoutId id="2147483676" r:id="rId8"/>
    <p:sldLayoutId id="2147483677" r:id="rId9"/>
    <p:sldLayoutId id="2147483678" r:id="rId10"/>
    <p:sldLayoutId id="2147483680" r:id="rId11"/>
  </p:sldLayoutIdLst>
  <p:hf sldNum="0"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87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3776" indent="-228600" algn="l" defTabSz="914400" rtl="0" eaLnBrk="1" latinLnBrk="0" hangingPunct="1">
        <a:lnSpc>
          <a:spcPct val="120000"/>
        </a:lnSpc>
        <a:spcBef>
          <a:spcPts val="500"/>
        </a:spcBef>
        <a:buSzPct val="87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228600" algn="l" defTabSz="914400" rtl="0" eaLnBrk="1" latinLnBrk="0" hangingPunct="1">
        <a:lnSpc>
          <a:spcPct val="120000"/>
        </a:lnSpc>
        <a:spcBef>
          <a:spcPts val="500"/>
        </a:spcBef>
        <a:buSzPct val="87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51560" indent="-285750" algn="l" defTabSz="914400" rtl="0" eaLnBrk="1" latinLnBrk="0" hangingPunct="1">
        <a:lnSpc>
          <a:spcPct val="120000"/>
        </a:lnSpc>
        <a:spcBef>
          <a:spcPts val="500"/>
        </a:spcBef>
        <a:buSzPct val="87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228600" algn="l" defTabSz="914400" rtl="0" eaLnBrk="1" latinLnBrk="0" hangingPunct="1">
        <a:lnSpc>
          <a:spcPct val="120000"/>
        </a:lnSpc>
        <a:spcBef>
          <a:spcPts val="500"/>
        </a:spcBef>
        <a:buSzPct val="87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2.png"/><Relationship Id="rId5" Type="http://schemas.openxmlformats.org/officeDocument/2006/relationships/hyperlink" Target="cursos.automatted.com" TargetMode="External"/><Relationship Id="rId4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19F9BF86-FE94-4517-B97D-026C7515E5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B39FAEAB-7AA5-A959-2EE6-E92E88DB224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537528" y="1032765"/>
            <a:ext cx="4308672" cy="1911604"/>
          </a:xfrm>
        </p:spPr>
        <p:txBody>
          <a:bodyPr anchor="b">
            <a:normAutofit/>
          </a:bodyPr>
          <a:lstStyle/>
          <a:p>
            <a:pPr algn="ctr"/>
            <a:r>
              <a:rPr lang="pt-BR" sz="5800" dirty="0"/>
              <a:t>Módulo 1 –Aula 6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8D29DF1B-2AB7-A5F7-D11B-8C2A12D8D1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523960" y="5027993"/>
            <a:ext cx="4308672" cy="1172408"/>
          </a:xfrm>
        </p:spPr>
        <p:txBody>
          <a:bodyPr anchor="t">
            <a:normAutofit/>
          </a:bodyPr>
          <a:lstStyle/>
          <a:p>
            <a:r>
              <a:rPr lang="pt-BR" dirty="0"/>
              <a:t>Fundamentos da Automação - Tendências Tecnológicas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976F40E-8AAE-0C2C-3CEF-7F2097CC022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4919" r="17618" b="-1"/>
          <a:stretch>
            <a:fillRect/>
          </a:stretch>
        </p:blipFill>
        <p:spPr>
          <a:xfrm>
            <a:off x="20" y="10"/>
            <a:ext cx="6931132" cy="6857990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CA391F1-4B2C-521B-F6A5-52C74B3034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675848" y="4711579"/>
            <a:ext cx="97886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Imagem 4" descr="Ícone&#10;&#10;Descrição gerada automaticamente">
            <a:hlinkClick r:id="rId5" action="ppaction://hlinkfile"/>
            <a:extLst>
              <a:ext uri="{FF2B5EF4-FFF2-40B4-BE49-F238E27FC236}">
                <a16:creationId xmlns:a16="http://schemas.microsoft.com/office/drawing/2014/main" id="{2B850D3E-408F-686A-4B3C-6E2604D77E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9238831">
            <a:off x="10260975" y="5160013"/>
            <a:ext cx="1780665" cy="1780665"/>
          </a:xfrm>
          <a:prstGeom prst="rect">
            <a:avLst/>
          </a:prstGeom>
        </p:spPr>
      </p:pic>
      <p:pic>
        <p:nvPicPr>
          <p:cNvPr id="7" name="Apresentao de Logo Automatted">
            <a:hlinkClick r:id="" action="ppaction://media"/>
            <a:extLst>
              <a:ext uri="{FF2B5EF4-FFF2-40B4-BE49-F238E27FC236}">
                <a16:creationId xmlns:a16="http://schemas.microsoft.com/office/drawing/2014/main" id="{A08D24B9-58E8-F485-EB9C-7DE87CF595F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11970" y="1507960"/>
            <a:ext cx="5107232" cy="2872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3461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214DBC4-FE02-2238-5BFC-481434E4B8F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4919" r="17618" b="-1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F68000EE-811B-7124-6410-B06395D262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79" y="292610"/>
            <a:ext cx="10890929" cy="688698"/>
          </a:xfrm>
        </p:spPr>
        <p:txBody>
          <a:bodyPr>
            <a:normAutofit fontScale="90000"/>
          </a:bodyPr>
          <a:lstStyle/>
          <a:p>
            <a:r>
              <a:rPr lang="pt-BR" dirty="0"/>
              <a:t>Aula 6 – Introdução à Automação Industrial</a:t>
            </a:r>
            <a:br>
              <a:rPr lang="pt-BR" dirty="0"/>
            </a:br>
            <a:endParaRPr lang="pt-BR" dirty="0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16AB651F-5666-E732-F69C-767A418136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1628970"/>
            <a:ext cx="10890928" cy="49364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t-BR" dirty="0"/>
              <a:t>A </a:t>
            </a:r>
            <a:r>
              <a:rPr lang="pt-BR" b="1" dirty="0"/>
              <a:t>Inteligência Artificial (IA)</a:t>
            </a:r>
            <a:r>
              <a:rPr lang="pt-BR" dirty="0"/>
              <a:t> está sendo cada vez mais aplicada em ambientes industriais para analisar grandes volumes de dados e tomar decisões automáticas.</a:t>
            </a:r>
          </a:p>
        </p:txBody>
      </p:sp>
      <p:sp>
        <p:nvSpPr>
          <p:cNvPr id="6" name="Título 1">
            <a:extLst>
              <a:ext uri="{FF2B5EF4-FFF2-40B4-BE49-F238E27FC236}">
                <a16:creationId xmlns:a16="http://schemas.microsoft.com/office/drawing/2014/main" id="{703269AA-F275-81AA-87C3-B7BE8DF0304B}"/>
              </a:ext>
            </a:extLst>
          </p:cNvPr>
          <p:cNvSpPr txBox="1">
            <a:spLocks/>
          </p:cNvSpPr>
          <p:nvPr/>
        </p:nvSpPr>
        <p:spPr>
          <a:xfrm>
            <a:off x="1060109" y="1071410"/>
            <a:ext cx="10470900" cy="4674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1800" b="0" dirty="0"/>
              <a:t>1.6 – Mercado – Tendencia tecnológica - Inteligência Artificial na Indústria</a:t>
            </a:r>
          </a:p>
          <a:p>
            <a:endParaRPr lang="pt-BR" sz="1800" dirty="0"/>
          </a:p>
        </p:txBody>
      </p:sp>
      <p:pic>
        <p:nvPicPr>
          <p:cNvPr id="9" name="Imagem 8">
            <a:extLst>
              <a:ext uri="{FF2B5EF4-FFF2-40B4-BE49-F238E27FC236}">
                <a16:creationId xmlns:a16="http://schemas.microsoft.com/office/drawing/2014/main" id="{6025560F-69CB-8E77-A927-E2C2165FA9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906" y="2610278"/>
            <a:ext cx="4089374" cy="2300273"/>
          </a:xfrm>
          <a:prstGeom prst="rect">
            <a:avLst/>
          </a:prstGeom>
        </p:spPr>
      </p:pic>
      <p:pic>
        <p:nvPicPr>
          <p:cNvPr id="13" name="Imagem 12">
            <a:extLst>
              <a:ext uri="{FF2B5EF4-FFF2-40B4-BE49-F238E27FC236}">
                <a16:creationId xmlns:a16="http://schemas.microsoft.com/office/drawing/2014/main" id="{0872E1A7-C944-6C5B-B2A4-A9C69E186AB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9816" y="3919765"/>
            <a:ext cx="5239512" cy="2619756"/>
          </a:xfrm>
          <a:prstGeom prst="rect">
            <a:avLst/>
          </a:prstGeom>
        </p:spPr>
      </p:pic>
      <p:pic>
        <p:nvPicPr>
          <p:cNvPr id="15" name="Imagem 14">
            <a:extLst>
              <a:ext uri="{FF2B5EF4-FFF2-40B4-BE49-F238E27FC236}">
                <a16:creationId xmlns:a16="http://schemas.microsoft.com/office/drawing/2014/main" id="{980290BD-067F-AD12-31BF-71A72E31D68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6040" y="2937445"/>
            <a:ext cx="4959096" cy="2832195"/>
          </a:xfrm>
          <a:prstGeom prst="rect">
            <a:avLst/>
          </a:prstGeom>
        </p:spPr>
      </p:pic>
      <p:pic>
        <p:nvPicPr>
          <p:cNvPr id="5" name="Imagem 4" descr="Ícone&#10;&#10;Descrição gerada automaticamente">
            <a:extLst>
              <a:ext uri="{FF2B5EF4-FFF2-40B4-BE49-F238E27FC236}">
                <a16:creationId xmlns:a16="http://schemas.microsoft.com/office/drawing/2014/main" id="{D9D09313-A48D-30AA-D64C-09BEBAF45B3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9238831">
            <a:off x="10251831" y="5160013"/>
            <a:ext cx="1780665" cy="1780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49044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3F084A-47EF-D50F-5BC5-140BA84CD5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4620D00-4A3A-F1ED-E70A-2FA1676D896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4919" r="17618" b="-1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8D983039-43F8-C1CB-3237-BAA0F3D587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79" y="292610"/>
            <a:ext cx="10890929" cy="688698"/>
          </a:xfrm>
        </p:spPr>
        <p:txBody>
          <a:bodyPr>
            <a:normAutofit fontScale="90000"/>
          </a:bodyPr>
          <a:lstStyle/>
          <a:p>
            <a:r>
              <a:rPr lang="pt-BR" dirty="0"/>
              <a:t>Aula 6 – Introdução à Automação Industrial</a:t>
            </a:r>
            <a:br>
              <a:rPr lang="pt-BR" dirty="0"/>
            </a:br>
            <a:endParaRPr lang="pt-BR" dirty="0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642C4380-DE9D-9694-2DB7-9629591877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1628970"/>
            <a:ext cx="10890928" cy="49364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t-BR" b="1" dirty="0"/>
              <a:t>   </a:t>
            </a:r>
          </a:p>
          <a:p>
            <a:pPr marL="0" indent="0">
              <a:buNone/>
            </a:pPr>
            <a:r>
              <a:rPr lang="pt-BR" b="1" dirty="0"/>
              <a:t>     Aplicações da IA na automação</a:t>
            </a:r>
          </a:p>
          <a:p>
            <a:r>
              <a:rPr lang="pt-BR" dirty="0"/>
              <a:t>Manutenção preditiva baseada em análise de dados</a:t>
            </a:r>
          </a:p>
          <a:p>
            <a:r>
              <a:rPr lang="pt-BR" dirty="0"/>
              <a:t>Controle inteligente de processos</a:t>
            </a:r>
          </a:p>
          <a:p>
            <a:r>
              <a:rPr lang="pt-BR" dirty="0"/>
              <a:t>Otimização de produção</a:t>
            </a:r>
          </a:p>
          <a:p>
            <a:r>
              <a:rPr lang="pt-BR" dirty="0"/>
              <a:t>Detecção automática de defeitos</a:t>
            </a:r>
            <a:endParaRPr lang="pt-BR" b="1" dirty="0"/>
          </a:p>
          <a:p>
            <a:pPr marL="0" indent="0">
              <a:buNone/>
            </a:pPr>
            <a:r>
              <a:rPr lang="pt-BR" b="1" dirty="0"/>
              <a:t>       </a:t>
            </a:r>
            <a:r>
              <a:rPr lang="pt-BR" dirty="0"/>
              <a:t>Com algoritmos de aprendizado de máquina, os sistemas industriais conseguem aprender com dados históricos e melhorar continuamente o desempenho da produção.</a:t>
            </a:r>
          </a:p>
          <a:p>
            <a:pPr marL="0" indent="0">
              <a:buNone/>
            </a:pPr>
            <a:endParaRPr lang="pt-BR" dirty="0"/>
          </a:p>
        </p:txBody>
      </p:sp>
      <p:pic>
        <p:nvPicPr>
          <p:cNvPr id="5" name="Imagem 4" descr="Ícone&#10;&#10;Descrição gerada automaticamente">
            <a:extLst>
              <a:ext uri="{FF2B5EF4-FFF2-40B4-BE49-F238E27FC236}">
                <a16:creationId xmlns:a16="http://schemas.microsoft.com/office/drawing/2014/main" id="{C91C887C-1A0B-C6EA-9B56-0EB2CCDBEE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238831">
            <a:off x="10251831" y="5160013"/>
            <a:ext cx="1780665" cy="1780665"/>
          </a:xfrm>
          <a:prstGeom prst="rect">
            <a:avLst/>
          </a:prstGeom>
        </p:spPr>
      </p:pic>
      <p:sp>
        <p:nvSpPr>
          <p:cNvPr id="6" name="Título 1">
            <a:extLst>
              <a:ext uri="{FF2B5EF4-FFF2-40B4-BE49-F238E27FC236}">
                <a16:creationId xmlns:a16="http://schemas.microsoft.com/office/drawing/2014/main" id="{46DD9FFD-83F7-9C9D-7705-E078AADAD31B}"/>
              </a:ext>
            </a:extLst>
          </p:cNvPr>
          <p:cNvSpPr txBox="1">
            <a:spLocks/>
          </p:cNvSpPr>
          <p:nvPr/>
        </p:nvSpPr>
        <p:spPr>
          <a:xfrm>
            <a:off x="1060109" y="1071410"/>
            <a:ext cx="10470900" cy="4674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1800" b="0" dirty="0"/>
              <a:t>1.6 – Mercado – Tendencia tecnológica - Inteligência Artificial na Indústria</a:t>
            </a:r>
          </a:p>
          <a:p>
            <a:endParaRPr lang="pt-BR" sz="1800" b="0" dirty="0"/>
          </a:p>
          <a:p>
            <a:endParaRPr lang="pt-BR" sz="1800" b="0" dirty="0"/>
          </a:p>
          <a:p>
            <a:endParaRPr lang="pt-BR" sz="1800" b="0" dirty="0"/>
          </a:p>
          <a:p>
            <a:endParaRPr lang="pt-BR" sz="1800" dirty="0"/>
          </a:p>
        </p:txBody>
      </p:sp>
    </p:spTree>
    <p:extLst>
      <p:ext uri="{BB962C8B-B14F-4D97-AF65-F5344CB8AC3E}">
        <p14:creationId xmlns:p14="http://schemas.microsoft.com/office/powerpoint/2010/main" val="4039950565"/>
      </p:ext>
    </p:extLst>
  </p:cSld>
  <p:clrMapOvr>
    <a:masterClrMapping/>
  </p:clrMapOvr>
</p:sld>
</file>

<file path=ppt/theme/theme1.xml><?xml version="1.0" encoding="utf-8"?>
<a:theme xmlns:a="http://schemas.openxmlformats.org/drawingml/2006/main" name="DashVTI">
  <a:themeElements>
    <a:clrScheme name="Custom 6">
      <a:dk1>
        <a:sysClr val="windowText" lastClr="000000"/>
      </a:dk1>
      <a:lt1>
        <a:sysClr val="window" lastClr="FFFFFF"/>
      </a:lt1>
      <a:dk2>
        <a:srgbClr val="0D1C3B"/>
      </a:dk2>
      <a:lt2>
        <a:srgbClr val="F5F2F9"/>
      </a:lt2>
      <a:accent1>
        <a:srgbClr val="1973EB"/>
      </a:accent1>
      <a:accent2>
        <a:srgbClr val="25C8A2"/>
      </a:accent2>
      <a:accent3>
        <a:srgbClr val="BF8ED1"/>
      </a:accent3>
      <a:accent4>
        <a:srgbClr val="FE733C"/>
      </a:accent4>
      <a:accent5>
        <a:srgbClr val="FE5A5A"/>
      </a:accent5>
      <a:accent6>
        <a:srgbClr val="1AC16E"/>
      </a:accent6>
      <a:hlink>
        <a:srgbClr val="1AC16E"/>
      </a:hlink>
      <a:folHlink>
        <a:srgbClr val="00B0F0"/>
      </a:folHlink>
    </a:clrScheme>
    <a:fontScheme name="grandview display">
      <a:majorFont>
        <a:latin typeface="Grandview Display"/>
        <a:ea typeface=""/>
        <a:cs typeface=""/>
      </a:majorFont>
      <a:minorFont>
        <a:latin typeface="Grandview Display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ashVTI" id="{0A75137F-CDEB-4E94-A788-9D255EBE1B91}" vid="{DE9A6A09-5855-45A3-8E99-4290ED24057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7903</TotalTime>
  <Words>124</Words>
  <Application>Microsoft Office PowerPoint</Application>
  <PresentationFormat>Widescreen</PresentationFormat>
  <Paragraphs>16</Paragraphs>
  <Slides>3</Slides>
  <Notes>0</Notes>
  <HiddenSlides>0</HiddenSlides>
  <MMClips>1</MMClips>
  <ScaleCrop>false</ScaleCrop>
  <HeadingPairs>
    <vt:vector size="6" baseType="variant">
      <vt:variant>
        <vt:lpstr>Fontes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3</vt:i4>
      </vt:variant>
    </vt:vector>
  </HeadingPairs>
  <TitlesOfParts>
    <vt:vector size="6" baseType="lpstr">
      <vt:lpstr>Arial</vt:lpstr>
      <vt:lpstr>Grandview Display</vt:lpstr>
      <vt:lpstr>DashVTI</vt:lpstr>
      <vt:lpstr>Módulo 1 –Aula 6</vt:lpstr>
      <vt:lpstr>Aula 6 – Introdução à Automação Industrial </vt:lpstr>
      <vt:lpstr>Aula 6 – Introdução à Automação Industrial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Edcarlos dos Santos</dc:creator>
  <cp:lastModifiedBy>Edcarlos dos Santos</cp:lastModifiedBy>
  <cp:revision>15</cp:revision>
  <dcterms:created xsi:type="dcterms:W3CDTF">2026-03-07T12:39:04Z</dcterms:created>
  <dcterms:modified xsi:type="dcterms:W3CDTF">2026-03-15T12:20:01Z</dcterms:modified>
</cp:coreProperties>
</file>